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820" y="-2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5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8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9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4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2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3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5247B-BC77-4AF1-A662-B8819E434288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17CF645-A9B0-4D55-92E3-E89025646FD3}"/>
              </a:ext>
            </a:extLst>
          </p:cNvPr>
          <p:cNvSpPr/>
          <p:nvPr/>
        </p:nvSpPr>
        <p:spPr>
          <a:xfrm>
            <a:off x="1345731" y="185046"/>
            <a:ext cx="6807669" cy="8718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E31A13-FB24-4ACC-AEFB-CC528662EB4B}"/>
              </a:ext>
            </a:extLst>
          </p:cNvPr>
          <p:cNvSpPr txBox="1"/>
          <p:nvPr/>
        </p:nvSpPr>
        <p:spPr>
          <a:xfrm>
            <a:off x="6364284" y="578853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4BBDD97-CECD-4B1D-8FE4-E5808F38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88" y="653055"/>
            <a:ext cx="622194" cy="9542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103BCF-BE98-46AA-ABA1-F9A676675B34}"/>
              </a:ext>
            </a:extLst>
          </p:cNvPr>
          <p:cNvSpPr txBox="1"/>
          <p:nvPr/>
        </p:nvSpPr>
        <p:spPr>
          <a:xfrm>
            <a:off x="6374305" y="31950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pic>
        <p:nvPicPr>
          <p:cNvPr id="49" name="Picture 48" descr="Diagram, venn diagram&#10;&#10;Description automatically generated">
            <a:extLst>
              <a:ext uri="{FF2B5EF4-FFF2-40B4-BE49-F238E27FC236}">
                <a16:creationId xmlns:a16="http://schemas.microsoft.com/office/drawing/2014/main" id="{C6686765-92C6-46DF-AA26-C45E491A8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58" y="2899627"/>
            <a:ext cx="4795255" cy="2158405"/>
          </a:xfrm>
          <a:prstGeom prst="rect">
            <a:avLst/>
          </a:prstGeom>
        </p:spPr>
      </p:pic>
      <p:pic>
        <p:nvPicPr>
          <p:cNvPr id="51" name="Picture 50" descr="Diagram, venn diagram&#10;&#10;Description automatically generated">
            <a:extLst>
              <a:ext uri="{FF2B5EF4-FFF2-40B4-BE49-F238E27FC236}">
                <a16:creationId xmlns:a16="http://schemas.microsoft.com/office/drawing/2014/main" id="{E2693058-E3FA-41A0-97A4-01ED67EC6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11" y="4807933"/>
            <a:ext cx="4795257" cy="2158406"/>
          </a:xfrm>
          <a:prstGeom prst="rect">
            <a:avLst/>
          </a:prstGeom>
        </p:spPr>
      </p:pic>
      <p:pic>
        <p:nvPicPr>
          <p:cNvPr id="53" name="Picture 52" descr="Diagram, venn diagram&#10;&#10;Description automatically generated">
            <a:extLst>
              <a:ext uri="{FF2B5EF4-FFF2-40B4-BE49-F238E27FC236}">
                <a16:creationId xmlns:a16="http://schemas.microsoft.com/office/drawing/2014/main" id="{842BDBB5-5B3B-43FA-92CC-8B0256A04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04" y="6716240"/>
            <a:ext cx="4795255" cy="21584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9F9643-F150-4843-858F-76D01D5CFD6D}"/>
              </a:ext>
            </a:extLst>
          </p:cNvPr>
          <p:cNvSpPr txBox="1"/>
          <p:nvPr/>
        </p:nvSpPr>
        <p:spPr>
          <a:xfrm>
            <a:off x="3716216" y="229971"/>
            <a:ext cx="273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After decontamination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4CCD89-B960-4E1D-829C-35DB2D27815E}"/>
              </a:ext>
            </a:extLst>
          </p:cNvPr>
          <p:cNvSpPr txBox="1"/>
          <p:nvPr/>
        </p:nvSpPr>
        <p:spPr>
          <a:xfrm>
            <a:off x="1167725" y="225020"/>
            <a:ext cx="28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Before decontamination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734DC0-5891-4204-951A-B2C706BA7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089" y="3194388"/>
            <a:ext cx="1006232" cy="804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13613-0CFE-47E4-A566-46710ADEE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769" y="5202523"/>
            <a:ext cx="1413803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6F8F40-BF43-40DF-BBA7-820B460D2E1B}"/>
              </a:ext>
            </a:extLst>
          </p:cNvPr>
          <p:cNvSpPr txBox="1"/>
          <p:nvPr/>
        </p:nvSpPr>
        <p:spPr>
          <a:xfrm>
            <a:off x="6353985" y="5163193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DF2FD-4F49-453C-B603-919CB887DF19}"/>
              </a:ext>
            </a:extLst>
          </p:cNvPr>
          <p:cNvSpPr txBox="1"/>
          <p:nvPr/>
        </p:nvSpPr>
        <p:spPr>
          <a:xfrm>
            <a:off x="6365301" y="705953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(d)</a:t>
            </a:r>
            <a:endParaRPr lang="en-US" sz="1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100BFA-69CA-4262-9461-BD700DFE8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296" y="7099522"/>
            <a:ext cx="1413803" cy="914400"/>
          </a:xfrm>
          <a:prstGeom prst="rect">
            <a:avLst/>
          </a:prstGeom>
        </p:spPr>
      </p:pic>
      <p:pic>
        <p:nvPicPr>
          <p:cNvPr id="39" name="Picture 38" descr="Scatter chart&#10;&#10;Description automatically generated">
            <a:extLst>
              <a:ext uri="{FF2B5EF4-FFF2-40B4-BE49-F238E27FC236}">
                <a16:creationId xmlns:a16="http://schemas.microsoft.com/office/drawing/2014/main" id="{45D3CBF9-95EE-4F83-89CF-913D4CD2A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0" y="624589"/>
            <a:ext cx="4971735" cy="24858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E2F2C0-2D4C-401B-8B6C-243CF88B9C69}"/>
              </a:ext>
            </a:extLst>
          </p:cNvPr>
          <p:cNvSpPr/>
          <p:nvPr/>
        </p:nvSpPr>
        <p:spPr>
          <a:xfrm>
            <a:off x="1345732" y="185045"/>
            <a:ext cx="2472985" cy="8718321"/>
          </a:xfrm>
          <a:prstGeom prst="rect">
            <a:avLst/>
          </a:prstGeom>
          <a:noFill/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A34C34-FBEB-43B7-92EF-57F7F4A02414}"/>
              </a:ext>
            </a:extLst>
          </p:cNvPr>
          <p:cNvSpPr/>
          <p:nvPr/>
        </p:nvSpPr>
        <p:spPr>
          <a:xfrm>
            <a:off x="3818718" y="185046"/>
            <a:ext cx="2527512" cy="8718322"/>
          </a:xfrm>
          <a:prstGeom prst="rect">
            <a:avLst/>
          </a:prstGeom>
          <a:noFill/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8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7DEB1BF-4CC6-47CA-98A2-9CF93E306620}"/>
              </a:ext>
            </a:extLst>
          </p:cNvPr>
          <p:cNvSpPr/>
          <p:nvPr/>
        </p:nvSpPr>
        <p:spPr>
          <a:xfrm>
            <a:off x="512090" y="583601"/>
            <a:ext cx="6878109" cy="620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17928BF9-FBD0-4CF9-A0D7-D9DA06301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97" y="583601"/>
            <a:ext cx="3282702" cy="3282702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C140AB3B-3F73-479E-BF16-0874401D5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" y="583601"/>
            <a:ext cx="3282702" cy="3282702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A6B5EBAD-24BB-47C0-B576-526F2D03F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58" y="3410711"/>
            <a:ext cx="3374141" cy="3374141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27B0AE0F-31E6-45E0-B29F-DC2F3A645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8" y="3410710"/>
            <a:ext cx="3374141" cy="3374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249ADA-4FE2-4AC9-8B35-CD2E0BA5931C}"/>
              </a:ext>
            </a:extLst>
          </p:cNvPr>
          <p:cNvSpPr txBox="1"/>
          <p:nvPr/>
        </p:nvSpPr>
        <p:spPr>
          <a:xfrm>
            <a:off x="512091" y="827774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C02096-6155-4CBF-8129-6496CED113A1}"/>
              </a:ext>
            </a:extLst>
          </p:cNvPr>
          <p:cNvSpPr txBox="1"/>
          <p:nvPr/>
        </p:nvSpPr>
        <p:spPr>
          <a:xfrm>
            <a:off x="512090" y="3256821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FCF923-E357-48BF-BD48-AF215A9CA4F3}"/>
              </a:ext>
            </a:extLst>
          </p:cNvPr>
          <p:cNvSpPr txBox="1"/>
          <p:nvPr/>
        </p:nvSpPr>
        <p:spPr>
          <a:xfrm>
            <a:off x="3862569" y="808524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89BEE-4ACC-44A4-A081-6080E3C5C0F0}"/>
              </a:ext>
            </a:extLst>
          </p:cNvPr>
          <p:cNvSpPr txBox="1"/>
          <p:nvPr/>
        </p:nvSpPr>
        <p:spPr>
          <a:xfrm>
            <a:off x="3862569" y="3256820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76674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222">
            <a:extLst>
              <a:ext uri="{FF2B5EF4-FFF2-40B4-BE49-F238E27FC236}">
                <a16:creationId xmlns:a16="http://schemas.microsoft.com/office/drawing/2014/main" id="{60AB8E3F-2C72-4B04-9BD1-9A6FED333F25}"/>
              </a:ext>
            </a:extLst>
          </p:cNvPr>
          <p:cNvSpPr/>
          <p:nvPr/>
        </p:nvSpPr>
        <p:spPr>
          <a:xfrm>
            <a:off x="837018" y="86749"/>
            <a:ext cx="5951617" cy="854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4776932" y="7639441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4649367" y="5611261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4776932" y="5350885"/>
            <a:ext cx="110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4649367" y="2282699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4767307" y="2006226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4561106" y="2301046"/>
            <a:ext cx="105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Differential prevalence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4656837" y="5613677"/>
            <a:ext cx="979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Correlation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E474CC2-D2F5-4F5B-800B-9BCADB9CEC24}"/>
              </a:ext>
            </a:extLst>
          </p:cNvPr>
          <p:cNvGrpSpPr/>
          <p:nvPr/>
        </p:nvGrpSpPr>
        <p:grpSpPr>
          <a:xfrm>
            <a:off x="4244240" y="333637"/>
            <a:ext cx="1484953" cy="503809"/>
            <a:chOff x="1233880" y="1021528"/>
            <a:chExt cx="1484953" cy="50380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1542BF-FDDA-4BB6-921E-E285DE9AF446}"/>
                </a:ext>
              </a:extLst>
            </p:cNvPr>
            <p:cNvSpPr/>
            <p:nvPr/>
          </p:nvSpPr>
          <p:spPr>
            <a:xfrm>
              <a:off x="1324149" y="1021528"/>
              <a:ext cx="1293925" cy="5038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A51930-79E5-49E0-BDFC-23F56863D4AE}"/>
                </a:ext>
              </a:extLst>
            </p:cNvPr>
            <p:cNvSpPr txBox="1"/>
            <p:nvPr/>
          </p:nvSpPr>
          <p:spPr>
            <a:xfrm>
              <a:off x="1233880" y="1038272"/>
              <a:ext cx="1484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Apply abundance thresholds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E89DA0-B157-49C4-8EC1-93CF8D4F854B}"/>
              </a:ext>
            </a:extLst>
          </p:cNvPr>
          <p:cNvCxnSpPr>
            <a:cxnSpLocks/>
          </p:cNvCxnSpPr>
          <p:nvPr/>
        </p:nvCxnSpPr>
        <p:spPr>
          <a:xfrm>
            <a:off x="5060950" y="837446"/>
            <a:ext cx="0" cy="11687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460093-E663-4C1E-9419-B657F5071880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087039" y="2670378"/>
            <a:ext cx="3456" cy="264389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43785D-F4DB-4AC8-BC45-8BB845A9525B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092686" y="5888260"/>
            <a:ext cx="0" cy="168994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0EF9EDA-270A-4D1A-A02D-ACC70D3D6931}"/>
              </a:ext>
            </a:extLst>
          </p:cNvPr>
          <p:cNvGrpSpPr/>
          <p:nvPr/>
        </p:nvGrpSpPr>
        <p:grpSpPr>
          <a:xfrm>
            <a:off x="4574686" y="7917270"/>
            <a:ext cx="1061557" cy="305411"/>
            <a:chOff x="1249493" y="4475005"/>
            <a:chExt cx="1061557" cy="74402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5AF75B5-E06B-4FCC-AD67-5D315354963D}"/>
                </a:ext>
              </a:extLst>
            </p:cNvPr>
            <p:cNvSpPr/>
            <p:nvPr/>
          </p:nvSpPr>
          <p:spPr>
            <a:xfrm>
              <a:off x="1376909" y="4475005"/>
              <a:ext cx="779668" cy="744026"/>
            </a:xfrm>
            <a:prstGeom prst="round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E2B6BD-6325-4141-92E4-5BF9A40320C1}"/>
                </a:ext>
              </a:extLst>
            </p:cNvPr>
            <p:cNvSpPr txBox="1"/>
            <p:nvPr/>
          </p:nvSpPr>
          <p:spPr>
            <a:xfrm>
              <a:off x="1249493" y="4480891"/>
              <a:ext cx="1061557" cy="56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Batch filter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31E93A-A6EC-432A-86AB-4FDDD7122118}"/>
              </a:ext>
            </a:extLst>
          </p:cNvPr>
          <p:cNvCxnSpPr>
            <a:cxnSpLocks/>
            <a:stCxn id="26" idx="1"/>
            <a:endCxn id="25" idx="3"/>
          </p:cNvCxnSpPr>
          <p:nvPr/>
        </p:nvCxnSpPr>
        <p:spPr>
          <a:xfrm flipH="1" flipV="1">
            <a:off x="3991631" y="8069226"/>
            <a:ext cx="710471" cy="75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CCC127C-6325-420F-A14B-CB037415D0E3}"/>
              </a:ext>
            </a:extLst>
          </p:cNvPr>
          <p:cNvGrpSpPr/>
          <p:nvPr/>
        </p:nvGrpSpPr>
        <p:grpSpPr>
          <a:xfrm>
            <a:off x="3057490" y="7795824"/>
            <a:ext cx="934141" cy="546804"/>
            <a:chOff x="1063422" y="5884148"/>
            <a:chExt cx="1392752" cy="5468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3AA3B6F-6755-4FAC-875D-5D732D0FD2C7}"/>
                </a:ext>
              </a:extLst>
            </p:cNvPr>
            <p:cNvSpPr/>
            <p:nvPr/>
          </p:nvSpPr>
          <p:spPr>
            <a:xfrm>
              <a:off x="1077312" y="5884148"/>
              <a:ext cx="1378862" cy="546804"/>
            </a:xfrm>
            <a:prstGeom prst="round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7E17D1-B3E7-4DB3-A2F3-2ACB1791FC61}"/>
                </a:ext>
              </a:extLst>
            </p:cNvPr>
            <p:cNvSpPr txBox="1"/>
            <p:nvPr/>
          </p:nvSpPr>
          <p:spPr>
            <a:xfrm>
              <a:off x="1063422" y="5926717"/>
              <a:ext cx="1352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Max read count filter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3209042" y="7540109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4</a:t>
            </a:r>
          </a:p>
        </p:txBody>
      </p:sp>
      <p:pic>
        <p:nvPicPr>
          <p:cNvPr id="158" name="Picture 157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C4F47D7A-9B24-431C-B9E1-176D5256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65" y="933545"/>
            <a:ext cx="2326117" cy="2326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1" name="Picture 160" descr="Chart, timeline&#10;&#10;Description automatically generated">
            <a:extLst>
              <a:ext uri="{FF2B5EF4-FFF2-40B4-BE49-F238E27FC236}">
                <a16:creationId xmlns:a16="http://schemas.microsoft.com/office/drawing/2014/main" id="{F38BCF36-9F2B-4D7E-851B-FCDD4EC3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59" y="4254022"/>
            <a:ext cx="3228238" cy="32282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270C507-6ABB-4B07-86C7-AB566D1462AC}"/>
              </a:ext>
            </a:extLst>
          </p:cNvPr>
          <p:cNvGrpSpPr/>
          <p:nvPr/>
        </p:nvGrpSpPr>
        <p:grpSpPr>
          <a:xfrm>
            <a:off x="3042400" y="343624"/>
            <a:ext cx="985897" cy="461665"/>
            <a:chOff x="1353734" y="363748"/>
            <a:chExt cx="985897" cy="46166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C1E0CDF1-E89E-48D6-B39C-088E2965D44E}"/>
                </a:ext>
              </a:extLst>
            </p:cNvPr>
            <p:cNvSpPr/>
            <p:nvPr/>
          </p:nvSpPr>
          <p:spPr>
            <a:xfrm>
              <a:off x="1397508" y="363748"/>
              <a:ext cx="898351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C66755A-B9E7-41BC-A1AB-A248C6382005}"/>
                </a:ext>
              </a:extLst>
            </p:cNvPr>
            <p:cNvSpPr txBox="1"/>
            <p:nvPr/>
          </p:nvSpPr>
          <p:spPr>
            <a:xfrm>
              <a:off x="1353734" y="363748"/>
              <a:ext cx="985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Kraken2 classification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5651419" y="427324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564 species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F5A50A1-E881-4396-B187-55C944ADCB78}"/>
              </a:ext>
            </a:extLst>
          </p:cNvPr>
          <p:cNvCxnSpPr>
            <a:cxnSpLocks/>
          </p:cNvCxnSpPr>
          <p:nvPr/>
        </p:nvCxnSpPr>
        <p:spPr>
          <a:xfrm flipV="1">
            <a:off x="2994900" y="1211542"/>
            <a:ext cx="0" cy="546919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5567774" y="2375525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478 species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5567774" y="5581232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434 species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5522054" y="7914904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176 species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3052811" y="8326852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125 species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38B5DB0-E680-4988-8FC7-82651E7F24EE}"/>
              </a:ext>
            </a:extLst>
          </p:cNvPr>
          <p:cNvSpPr txBox="1"/>
          <p:nvPr/>
        </p:nvSpPr>
        <p:spPr>
          <a:xfrm>
            <a:off x="2453555" y="2359651"/>
            <a:ext cx="54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&gt; 2-fold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56FB781-A85B-4414-994D-E6560AD2A435}"/>
              </a:ext>
            </a:extLst>
          </p:cNvPr>
          <p:cNvSpPr txBox="1"/>
          <p:nvPr/>
        </p:nvSpPr>
        <p:spPr>
          <a:xfrm>
            <a:off x="2112338" y="1121536"/>
            <a:ext cx="54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Contaminant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C23AF8D-4F3D-4F21-A848-770DA0A133AB}"/>
              </a:ext>
            </a:extLst>
          </p:cNvPr>
          <p:cNvSpPr txBox="1"/>
          <p:nvPr/>
        </p:nvSpPr>
        <p:spPr>
          <a:xfrm>
            <a:off x="3725335" y="1125346"/>
            <a:ext cx="714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6">
                    <a:lumMod val="75000"/>
                  </a:schemeClr>
                </a:solidFill>
              </a:rPr>
              <a:t>Non-contaminant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3016606" y="86748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5199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1243159" y="296943"/>
            <a:ext cx="153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dirty="0" err="1"/>
              <a:t>Fastqs</a:t>
            </a:r>
            <a:r>
              <a:rPr lang="en-US" sz="1000" dirty="0"/>
              <a:t> (n = 9706)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4051282" y="585542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2733379" y="585542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</p:cNvCxnSpPr>
          <p:nvPr/>
        </p:nvCxnSpPr>
        <p:spPr>
          <a:xfrm flipH="1">
            <a:off x="2485190" y="8081472"/>
            <a:ext cx="56147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1185822" y="7827087"/>
            <a:ext cx="1393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847083" y="404664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(a)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000AE8-28FB-4772-9C4C-B8E8F81125FC}"/>
              </a:ext>
            </a:extLst>
          </p:cNvPr>
          <p:cNvSpPr txBox="1"/>
          <p:nvPr/>
        </p:nvSpPr>
        <p:spPr>
          <a:xfrm>
            <a:off x="847083" y="857701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(b)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082D9BE-B4FA-40AE-98A2-136B17B61284}"/>
              </a:ext>
            </a:extLst>
          </p:cNvPr>
          <p:cNvSpPr txBox="1"/>
          <p:nvPr/>
        </p:nvSpPr>
        <p:spPr>
          <a:xfrm>
            <a:off x="837018" y="4172079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32520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0C9AA494-71CF-4F22-83F9-5D15125D00FF}"/>
              </a:ext>
            </a:extLst>
          </p:cNvPr>
          <p:cNvSpPr/>
          <p:nvPr/>
        </p:nvSpPr>
        <p:spPr>
          <a:xfrm>
            <a:off x="358775" y="154669"/>
            <a:ext cx="6971665" cy="1087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9DBC85-9996-4EF6-ABCC-23989961AD52}"/>
              </a:ext>
            </a:extLst>
          </p:cNvPr>
          <p:cNvSpPr/>
          <p:nvPr/>
        </p:nvSpPr>
        <p:spPr>
          <a:xfrm>
            <a:off x="514179" y="4615956"/>
            <a:ext cx="6686721" cy="6311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AB49DAD-8F3B-4422-8290-2A99D2DCC076}"/>
              </a:ext>
            </a:extLst>
          </p:cNvPr>
          <p:cNvSpPr/>
          <p:nvPr/>
        </p:nvSpPr>
        <p:spPr>
          <a:xfrm>
            <a:off x="514179" y="198119"/>
            <a:ext cx="6686721" cy="43743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D1542BF-FDDA-4BB6-921E-E285DE9AF446}"/>
              </a:ext>
            </a:extLst>
          </p:cNvPr>
          <p:cNvSpPr/>
          <p:nvPr/>
        </p:nvSpPr>
        <p:spPr>
          <a:xfrm>
            <a:off x="3472274" y="260313"/>
            <a:ext cx="1293925" cy="5038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51930-79E5-49E0-BDFC-23F56863D4AE}"/>
              </a:ext>
            </a:extLst>
          </p:cNvPr>
          <p:cNvSpPr txBox="1"/>
          <p:nvPr/>
        </p:nvSpPr>
        <p:spPr>
          <a:xfrm>
            <a:off x="3382005" y="277057"/>
            <a:ext cx="148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Apply abundance thresholds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1E0CDF1-E89E-48D6-B39C-088E2965D44E}"/>
              </a:ext>
            </a:extLst>
          </p:cNvPr>
          <p:cNvSpPr/>
          <p:nvPr/>
        </p:nvSpPr>
        <p:spPr>
          <a:xfrm>
            <a:off x="2229799" y="295421"/>
            <a:ext cx="898351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C66755A-B9E7-41BC-A1AB-A248C6382005}"/>
              </a:ext>
            </a:extLst>
          </p:cNvPr>
          <p:cNvSpPr txBox="1"/>
          <p:nvPr/>
        </p:nvSpPr>
        <p:spPr>
          <a:xfrm>
            <a:off x="2186507" y="284164"/>
            <a:ext cx="98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Kraken2 classification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3680864" y="730476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564 species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1042273" y="1211836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1181952" y="99601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952343" y="1215948"/>
            <a:ext cx="105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Differential prevalence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1058848" y="1677109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478 species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2267912" y="1323232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2395477" y="1107306"/>
            <a:ext cx="700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2272148" y="1312685"/>
            <a:ext cx="97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Correlation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2262856" y="158468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434 species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3567256" y="109405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AF75B5-E06B-4FCC-AD67-5D315354963D}"/>
              </a:ext>
            </a:extLst>
          </p:cNvPr>
          <p:cNvSpPr/>
          <p:nvPr/>
        </p:nvSpPr>
        <p:spPr>
          <a:xfrm>
            <a:off x="3492426" y="1308380"/>
            <a:ext cx="779668" cy="305411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E2B6BD-6325-4141-92E4-5BF9A40320C1}"/>
              </a:ext>
            </a:extLst>
          </p:cNvPr>
          <p:cNvSpPr txBox="1"/>
          <p:nvPr/>
        </p:nvSpPr>
        <p:spPr>
          <a:xfrm>
            <a:off x="3365010" y="1310796"/>
            <a:ext cx="1061557" cy="11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Batch filter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3466610" y="160453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176 species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AA3B6F-6755-4FAC-875D-5D732D0FD2C7}"/>
              </a:ext>
            </a:extLst>
          </p:cNvPr>
          <p:cNvSpPr/>
          <p:nvPr/>
        </p:nvSpPr>
        <p:spPr>
          <a:xfrm>
            <a:off x="4669037" y="1187806"/>
            <a:ext cx="924825" cy="546804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7E17D1-B3E7-4DB3-A2F3-2ACB1791FC61}"/>
              </a:ext>
            </a:extLst>
          </p:cNvPr>
          <p:cNvSpPr txBox="1"/>
          <p:nvPr/>
        </p:nvSpPr>
        <p:spPr>
          <a:xfrm>
            <a:off x="4683033" y="1230375"/>
            <a:ext cx="88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Max read count filter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4811273" y="97654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4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4695682" y="1708674"/>
            <a:ext cx="883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125 species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2227061" y="708941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5199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878261" y="274064"/>
            <a:ext cx="11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i="1" dirty="0" err="1"/>
              <a:t>fastqs</a:t>
            </a:r>
            <a:r>
              <a:rPr lang="en-US" sz="1000" dirty="0"/>
              <a:t> (n = 9706)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3171922" y="488160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1930130" y="474118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1928910" y="1461732"/>
            <a:ext cx="339002" cy="200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6045172" y="1230375"/>
            <a:ext cx="10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493875" y="265195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(a)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000AE8-28FB-4772-9C4C-B8E8F81125FC}"/>
              </a:ext>
            </a:extLst>
          </p:cNvPr>
          <p:cNvSpPr txBox="1"/>
          <p:nvPr/>
        </p:nvSpPr>
        <p:spPr>
          <a:xfrm>
            <a:off x="493875" y="195115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(b)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1785CD-3D0C-4AA2-B0EC-EF6583D2D3D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154549" y="1461086"/>
            <a:ext cx="337877" cy="6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04F7FF-4856-4515-B4A4-98218D0139F3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72094" y="1461086"/>
            <a:ext cx="396943" cy="1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F911FD-1C98-4AF3-AED1-B6488FE091FF}"/>
              </a:ext>
            </a:extLst>
          </p:cNvPr>
          <p:cNvCxnSpPr>
            <a:cxnSpLocks/>
            <a:stCxn id="25" idx="3"/>
            <a:endCxn id="222" idx="1"/>
          </p:cNvCxnSpPr>
          <p:nvPr/>
        </p:nvCxnSpPr>
        <p:spPr>
          <a:xfrm>
            <a:off x="5593862" y="1461208"/>
            <a:ext cx="45131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C85F6F1-9A3D-4F45-9A1C-E4BD535310D7}"/>
              </a:ext>
            </a:extLst>
          </p:cNvPr>
          <p:cNvCxnSpPr>
            <a:cxnSpLocks/>
          </p:cNvCxnSpPr>
          <p:nvPr/>
        </p:nvCxnSpPr>
        <p:spPr>
          <a:xfrm flipH="1">
            <a:off x="1930130" y="764122"/>
            <a:ext cx="1536480" cy="5465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E49940B2-411B-460D-82B8-B0B392B3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45" y="5488370"/>
            <a:ext cx="720135" cy="11044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37BC6D5-2F0B-485D-885D-C53736595703}"/>
              </a:ext>
            </a:extLst>
          </p:cNvPr>
          <p:cNvSpPr txBox="1"/>
          <p:nvPr/>
        </p:nvSpPr>
        <p:spPr>
          <a:xfrm>
            <a:off x="4236969" y="4581699"/>
            <a:ext cx="285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After decontamination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A151A5-76A4-44B5-8D13-BA61FF5A13BE}"/>
              </a:ext>
            </a:extLst>
          </p:cNvPr>
          <p:cNvSpPr txBox="1"/>
          <p:nvPr/>
        </p:nvSpPr>
        <p:spPr>
          <a:xfrm>
            <a:off x="1047290" y="4581699"/>
            <a:ext cx="2510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Before decontamination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8DAD6353-6BB2-4E68-8144-74423F77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92" y="7488177"/>
            <a:ext cx="1086792" cy="86943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EAAB44-2519-49C2-887D-392AA42F1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162" y="8614684"/>
            <a:ext cx="1614194" cy="104400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DCADD4FC-D016-412C-8A97-1116E2EF706F}"/>
              </a:ext>
            </a:extLst>
          </p:cNvPr>
          <p:cNvSpPr txBox="1"/>
          <p:nvPr/>
        </p:nvSpPr>
        <p:spPr>
          <a:xfrm>
            <a:off x="3747869" y="194820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(c)</a:t>
            </a:r>
          </a:p>
        </p:txBody>
      </p:sp>
      <p:pic>
        <p:nvPicPr>
          <p:cNvPr id="62" name="Picture 61" descr="Chart, pie chart&#10;&#10;Description automatically generated">
            <a:extLst>
              <a:ext uri="{FF2B5EF4-FFF2-40B4-BE49-F238E27FC236}">
                <a16:creationId xmlns:a16="http://schemas.microsoft.com/office/drawing/2014/main" id="{2CC06F55-D530-462E-94C3-F8E8FBBF6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61" y="7350775"/>
            <a:ext cx="1173857" cy="1173857"/>
          </a:xfrm>
          <a:prstGeom prst="rect">
            <a:avLst/>
          </a:prstGeom>
        </p:spPr>
      </p:pic>
      <p:pic>
        <p:nvPicPr>
          <p:cNvPr id="64" name="Picture 63" descr="Chart, pie chart&#10;&#10;Description automatically generated">
            <a:extLst>
              <a:ext uri="{FF2B5EF4-FFF2-40B4-BE49-F238E27FC236}">
                <a16:creationId xmlns:a16="http://schemas.microsoft.com/office/drawing/2014/main" id="{59DD3217-F546-4F7C-A128-759A8E622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03" y="7339648"/>
            <a:ext cx="1162584" cy="1162584"/>
          </a:xfrm>
          <a:prstGeom prst="rect">
            <a:avLst/>
          </a:prstGeom>
        </p:spPr>
      </p:pic>
      <p:pic>
        <p:nvPicPr>
          <p:cNvPr id="72" name="Picture 71" descr="Chart, pie chart&#10;&#10;Description automatically generated">
            <a:extLst>
              <a:ext uri="{FF2B5EF4-FFF2-40B4-BE49-F238E27FC236}">
                <a16:creationId xmlns:a16="http://schemas.microsoft.com/office/drawing/2014/main" id="{09DCB5BE-7DE4-4F6C-A0C0-3F674D25A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49" y="8489858"/>
            <a:ext cx="1173857" cy="1173857"/>
          </a:xfrm>
          <a:prstGeom prst="rect">
            <a:avLst/>
          </a:prstGeom>
        </p:spPr>
      </p:pic>
      <p:pic>
        <p:nvPicPr>
          <p:cNvPr id="75" name="Picture 74" descr="Chart, pie chart&#10;&#10;Description automatically generated">
            <a:extLst>
              <a:ext uri="{FF2B5EF4-FFF2-40B4-BE49-F238E27FC236}">
                <a16:creationId xmlns:a16="http://schemas.microsoft.com/office/drawing/2014/main" id="{4A819FC2-E653-43F8-BEFC-4808EF757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49" y="8457904"/>
            <a:ext cx="1162584" cy="1162584"/>
          </a:xfrm>
          <a:prstGeom prst="rect">
            <a:avLst/>
          </a:prstGeom>
        </p:spPr>
      </p:pic>
      <p:pic>
        <p:nvPicPr>
          <p:cNvPr id="86" name="Picture 85" descr="Chart&#10;&#10;Description automatically generated with low confidence">
            <a:extLst>
              <a:ext uri="{FF2B5EF4-FFF2-40B4-BE49-F238E27FC236}">
                <a16:creationId xmlns:a16="http://schemas.microsoft.com/office/drawing/2014/main" id="{28EFB4E6-C7A0-45A1-A37B-102B6035AC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08" y="4856318"/>
            <a:ext cx="2488689" cy="2488689"/>
          </a:xfrm>
          <a:prstGeom prst="rect">
            <a:avLst/>
          </a:prstGeom>
        </p:spPr>
      </p:pic>
      <p:pic>
        <p:nvPicPr>
          <p:cNvPr id="107" name="Picture 106" descr="Map&#10;&#10;Description automatically generated">
            <a:extLst>
              <a:ext uri="{FF2B5EF4-FFF2-40B4-BE49-F238E27FC236}">
                <a16:creationId xmlns:a16="http://schemas.microsoft.com/office/drawing/2014/main" id="{B97AE98A-4239-4E59-8331-F7198AEE4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8" y="4856318"/>
            <a:ext cx="2488689" cy="2488689"/>
          </a:xfrm>
          <a:prstGeom prst="rect">
            <a:avLst/>
          </a:prstGeom>
        </p:spPr>
      </p:pic>
      <p:pic>
        <p:nvPicPr>
          <p:cNvPr id="134" name="Picture 133" descr="Chart, pie chart&#10;&#10;Description automatically generated">
            <a:extLst>
              <a:ext uri="{FF2B5EF4-FFF2-40B4-BE49-F238E27FC236}">
                <a16:creationId xmlns:a16="http://schemas.microsoft.com/office/drawing/2014/main" id="{937EC337-9EE1-4F1A-8B5F-A93CA2C3A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13" y="9623784"/>
            <a:ext cx="1173857" cy="1173857"/>
          </a:xfrm>
          <a:prstGeom prst="rect">
            <a:avLst/>
          </a:prstGeom>
        </p:spPr>
      </p:pic>
      <p:pic>
        <p:nvPicPr>
          <p:cNvPr id="135" name="Picture 134" descr="Chart, pie chart&#10;&#10;Description automatically generated">
            <a:extLst>
              <a:ext uri="{FF2B5EF4-FFF2-40B4-BE49-F238E27FC236}">
                <a16:creationId xmlns:a16="http://schemas.microsoft.com/office/drawing/2014/main" id="{84787120-FABB-443F-BBBC-533E122C4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97" y="9576576"/>
            <a:ext cx="1162584" cy="1162584"/>
          </a:xfrm>
          <a:prstGeom prst="rect">
            <a:avLst/>
          </a:prstGeom>
        </p:spPr>
      </p:pic>
      <p:pic>
        <p:nvPicPr>
          <p:cNvPr id="114" name="Picture 113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426C48E-816F-4385-A30F-A3F2C4CB47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7" y="2023237"/>
            <a:ext cx="2798376" cy="2488689"/>
          </a:xfrm>
          <a:prstGeom prst="rect">
            <a:avLst/>
          </a:prstGeom>
          <a:ln>
            <a:noFill/>
          </a:ln>
        </p:spPr>
      </p:pic>
      <p:pic>
        <p:nvPicPr>
          <p:cNvPr id="116" name="Picture 115" descr="Chart, timeline&#10;&#10;Description automatically generated">
            <a:extLst>
              <a:ext uri="{FF2B5EF4-FFF2-40B4-BE49-F238E27FC236}">
                <a16:creationId xmlns:a16="http://schemas.microsoft.com/office/drawing/2014/main" id="{421BD130-36A9-485C-BCCA-CC3D7B6E19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37" y="2021466"/>
            <a:ext cx="2808460" cy="2497656"/>
          </a:xfrm>
          <a:prstGeom prst="rect">
            <a:avLst/>
          </a:prstGeom>
          <a:ln>
            <a:noFill/>
          </a:ln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3B54262C-6907-4FCC-A0C9-5B1CBBDD6EAC}"/>
              </a:ext>
            </a:extLst>
          </p:cNvPr>
          <p:cNvSpPr txBox="1"/>
          <p:nvPr/>
        </p:nvSpPr>
        <p:spPr>
          <a:xfrm>
            <a:off x="493875" y="485631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D20BEE5-CFB9-45DD-A13E-85D953286994}"/>
              </a:ext>
            </a:extLst>
          </p:cNvPr>
          <p:cNvSpPr txBox="1"/>
          <p:nvPr/>
        </p:nvSpPr>
        <p:spPr>
          <a:xfrm>
            <a:off x="3038019" y="7482307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(e)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AE7B75-92C7-4DE3-B2BC-0A31DAAD0910}"/>
              </a:ext>
            </a:extLst>
          </p:cNvPr>
          <p:cNvSpPr txBox="1"/>
          <p:nvPr/>
        </p:nvSpPr>
        <p:spPr>
          <a:xfrm>
            <a:off x="3047720" y="8581110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(f)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DA1F6A8-DF72-4A0A-8498-6A74F50F5B9E}"/>
              </a:ext>
            </a:extLst>
          </p:cNvPr>
          <p:cNvSpPr txBox="1"/>
          <p:nvPr/>
        </p:nvSpPr>
        <p:spPr>
          <a:xfrm>
            <a:off x="3038019" y="9625215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(g)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A2975B6F-3B95-45B6-86FB-CD0E5746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538" y="9663404"/>
            <a:ext cx="1614194" cy="1044006"/>
          </a:xfrm>
          <a:prstGeom prst="rect">
            <a:avLst/>
          </a:prstGeom>
        </p:spPr>
      </p:pic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1392775-72D8-4407-B315-8B03F103898D}"/>
              </a:ext>
            </a:extLst>
          </p:cNvPr>
          <p:cNvCxnSpPr>
            <a:cxnSpLocks/>
          </p:cNvCxnSpPr>
          <p:nvPr/>
        </p:nvCxnSpPr>
        <p:spPr>
          <a:xfrm flipV="1">
            <a:off x="1624660" y="2421726"/>
            <a:ext cx="0" cy="1627034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135D5FF-B058-4073-9E88-FC2F4A684320}"/>
              </a:ext>
            </a:extLst>
          </p:cNvPr>
          <p:cNvSpPr txBox="1"/>
          <p:nvPr/>
        </p:nvSpPr>
        <p:spPr>
          <a:xfrm>
            <a:off x="1567049" y="3099318"/>
            <a:ext cx="67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&gt; 2-fold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A93EE55-B2C2-4A7E-B988-95C14EC85FAD}"/>
              </a:ext>
            </a:extLst>
          </p:cNvPr>
          <p:cNvSpPr txBox="1"/>
          <p:nvPr/>
        </p:nvSpPr>
        <p:spPr>
          <a:xfrm>
            <a:off x="1327493" y="2153497"/>
            <a:ext cx="75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Contaminant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48DA35-565A-4144-A95F-B832A0ADD2A0}"/>
              </a:ext>
            </a:extLst>
          </p:cNvPr>
          <p:cNvSpPr txBox="1"/>
          <p:nvPr/>
        </p:nvSpPr>
        <p:spPr>
          <a:xfrm>
            <a:off x="2634008" y="2148279"/>
            <a:ext cx="999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6">
                    <a:lumMod val="75000"/>
                  </a:schemeClr>
                </a:solidFill>
              </a:rPr>
              <a:t>Non-contaminant</a:t>
            </a:r>
          </a:p>
        </p:txBody>
      </p:sp>
    </p:spTree>
    <p:extLst>
      <p:ext uri="{BB962C8B-B14F-4D97-AF65-F5344CB8AC3E}">
        <p14:creationId xmlns:p14="http://schemas.microsoft.com/office/powerpoint/2010/main" val="95166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0C9AA494-71CF-4F22-83F9-5D15125D00FF}"/>
              </a:ext>
            </a:extLst>
          </p:cNvPr>
          <p:cNvSpPr/>
          <p:nvPr/>
        </p:nvSpPr>
        <p:spPr>
          <a:xfrm>
            <a:off x="466330" y="171451"/>
            <a:ext cx="6791720" cy="824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9DBC85-9996-4EF6-ABCC-23989961AD52}"/>
              </a:ext>
            </a:extLst>
          </p:cNvPr>
          <p:cNvSpPr/>
          <p:nvPr/>
        </p:nvSpPr>
        <p:spPr>
          <a:xfrm>
            <a:off x="514179" y="2055627"/>
            <a:ext cx="6686721" cy="6311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AB49DAD-8F3B-4422-8290-2A99D2DCC076}"/>
              </a:ext>
            </a:extLst>
          </p:cNvPr>
          <p:cNvSpPr/>
          <p:nvPr/>
        </p:nvSpPr>
        <p:spPr>
          <a:xfrm>
            <a:off x="514179" y="220496"/>
            <a:ext cx="6686721" cy="17916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D1542BF-FDDA-4BB6-921E-E285DE9AF446}"/>
              </a:ext>
            </a:extLst>
          </p:cNvPr>
          <p:cNvSpPr/>
          <p:nvPr/>
        </p:nvSpPr>
        <p:spPr>
          <a:xfrm>
            <a:off x="3472274" y="298806"/>
            <a:ext cx="1293925" cy="5038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51930-79E5-49E0-BDFC-23F56863D4AE}"/>
              </a:ext>
            </a:extLst>
          </p:cNvPr>
          <p:cNvSpPr txBox="1"/>
          <p:nvPr/>
        </p:nvSpPr>
        <p:spPr>
          <a:xfrm>
            <a:off x="3382005" y="315550"/>
            <a:ext cx="148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Apply abundance thresholds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1E0CDF1-E89E-48D6-B39C-088E2965D44E}"/>
              </a:ext>
            </a:extLst>
          </p:cNvPr>
          <p:cNvSpPr/>
          <p:nvPr/>
        </p:nvSpPr>
        <p:spPr>
          <a:xfrm>
            <a:off x="2229799" y="333914"/>
            <a:ext cx="898351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C66755A-B9E7-41BC-A1AB-A248C6382005}"/>
              </a:ext>
            </a:extLst>
          </p:cNvPr>
          <p:cNvSpPr txBox="1"/>
          <p:nvPr/>
        </p:nvSpPr>
        <p:spPr>
          <a:xfrm>
            <a:off x="2186507" y="322657"/>
            <a:ext cx="98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Kraken2 classification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3680864" y="768969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564 species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1042273" y="1250329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1181952" y="103450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952343" y="1254441"/>
            <a:ext cx="105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Differential prevalence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1058848" y="1715602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478 species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2267912" y="1361725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2395477" y="1145799"/>
            <a:ext cx="700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2272148" y="1351178"/>
            <a:ext cx="97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Correlation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2262856" y="1623177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434 species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3567256" y="113254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AF75B5-E06B-4FCC-AD67-5D315354963D}"/>
              </a:ext>
            </a:extLst>
          </p:cNvPr>
          <p:cNvSpPr/>
          <p:nvPr/>
        </p:nvSpPr>
        <p:spPr>
          <a:xfrm>
            <a:off x="3492426" y="1346873"/>
            <a:ext cx="779668" cy="305411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E2B6BD-6325-4141-92E4-5BF9A40320C1}"/>
              </a:ext>
            </a:extLst>
          </p:cNvPr>
          <p:cNvSpPr txBox="1"/>
          <p:nvPr/>
        </p:nvSpPr>
        <p:spPr>
          <a:xfrm>
            <a:off x="3365010" y="1349289"/>
            <a:ext cx="1061557" cy="11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Batch filter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3466610" y="1643027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176 species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AA3B6F-6755-4FAC-875D-5D732D0FD2C7}"/>
              </a:ext>
            </a:extLst>
          </p:cNvPr>
          <p:cNvSpPr/>
          <p:nvPr/>
        </p:nvSpPr>
        <p:spPr>
          <a:xfrm>
            <a:off x="4669037" y="1226299"/>
            <a:ext cx="924825" cy="546804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7E17D1-B3E7-4DB3-A2F3-2ACB1791FC61}"/>
              </a:ext>
            </a:extLst>
          </p:cNvPr>
          <p:cNvSpPr txBox="1"/>
          <p:nvPr/>
        </p:nvSpPr>
        <p:spPr>
          <a:xfrm>
            <a:off x="4683033" y="1268868"/>
            <a:ext cx="88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Max read count filter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4811273" y="101503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4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4695682" y="1747167"/>
            <a:ext cx="883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125 species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2227061" y="74743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5199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878261" y="312557"/>
            <a:ext cx="11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i="1" dirty="0" err="1"/>
              <a:t>fastqs</a:t>
            </a:r>
            <a:r>
              <a:rPr lang="en-US" sz="1000" dirty="0"/>
              <a:t> (n = 9706)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3171922" y="526653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1930130" y="512611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1928910" y="1500225"/>
            <a:ext cx="339002" cy="200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6045172" y="1268868"/>
            <a:ext cx="10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493875" y="30368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(a)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1785CD-3D0C-4AA2-B0EC-EF6583D2D3D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154549" y="1499579"/>
            <a:ext cx="337877" cy="6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04F7FF-4856-4515-B4A4-98218D0139F3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72094" y="1499579"/>
            <a:ext cx="396943" cy="1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F911FD-1C98-4AF3-AED1-B6488FE091FF}"/>
              </a:ext>
            </a:extLst>
          </p:cNvPr>
          <p:cNvCxnSpPr>
            <a:cxnSpLocks/>
            <a:stCxn id="25" idx="3"/>
            <a:endCxn id="222" idx="1"/>
          </p:cNvCxnSpPr>
          <p:nvPr/>
        </p:nvCxnSpPr>
        <p:spPr>
          <a:xfrm>
            <a:off x="5593862" y="1499701"/>
            <a:ext cx="45131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C85F6F1-9A3D-4F45-9A1C-E4BD535310D7}"/>
              </a:ext>
            </a:extLst>
          </p:cNvPr>
          <p:cNvCxnSpPr>
            <a:cxnSpLocks/>
          </p:cNvCxnSpPr>
          <p:nvPr/>
        </p:nvCxnSpPr>
        <p:spPr>
          <a:xfrm flipH="1">
            <a:off x="1930130" y="802615"/>
            <a:ext cx="1536480" cy="5465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E49940B2-411B-460D-82B8-B0B392B3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45" y="2928041"/>
            <a:ext cx="720135" cy="11044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37BC6D5-2F0B-485D-885D-C53736595703}"/>
              </a:ext>
            </a:extLst>
          </p:cNvPr>
          <p:cNvSpPr txBox="1"/>
          <p:nvPr/>
        </p:nvSpPr>
        <p:spPr>
          <a:xfrm>
            <a:off x="4236969" y="2021370"/>
            <a:ext cx="285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After decontamination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A151A5-76A4-44B5-8D13-BA61FF5A13BE}"/>
              </a:ext>
            </a:extLst>
          </p:cNvPr>
          <p:cNvSpPr txBox="1"/>
          <p:nvPr/>
        </p:nvSpPr>
        <p:spPr>
          <a:xfrm>
            <a:off x="1047290" y="2021370"/>
            <a:ext cx="2510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Before decontamination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8DAD6353-6BB2-4E68-8144-74423F77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92" y="4927848"/>
            <a:ext cx="1086792" cy="86943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EAAB44-2519-49C2-887D-392AA42F1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162" y="6054355"/>
            <a:ext cx="1614194" cy="1044006"/>
          </a:xfrm>
          <a:prstGeom prst="rect">
            <a:avLst/>
          </a:prstGeom>
        </p:spPr>
      </p:pic>
      <p:pic>
        <p:nvPicPr>
          <p:cNvPr id="62" name="Picture 61" descr="Chart, pie chart&#10;&#10;Description automatically generated">
            <a:extLst>
              <a:ext uri="{FF2B5EF4-FFF2-40B4-BE49-F238E27FC236}">
                <a16:creationId xmlns:a16="http://schemas.microsoft.com/office/drawing/2014/main" id="{2CC06F55-D530-462E-94C3-F8E8FBBF6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61" y="4790446"/>
            <a:ext cx="1173857" cy="1173857"/>
          </a:xfrm>
          <a:prstGeom prst="rect">
            <a:avLst/>
          </a:prstGeom>
        </p:spPr>
      </p:pic>
      <p:pic>
        <p:nvPicPr>
          <p:cNvPr id="64" name="Picture 63" descr="Chart, pie chart&#10;&#10;Description automatically generated">
            <a:extLst>
              <a:ext uri="{FF2B5EF4-FFF2-40B4-BE49-F238E27FC236}">
                <a16:creationId xmlns:a16="http://schemas.microsoft.com/office/drawing/2014/main" id="{59DD3217-F546-4F7C-A128-759A8E622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03" y="4779319"/>
            <a:ext cx="1162584" cy="1162584"/>
          </a:xfrm>
          <a:prstGeom prst="rect">
            <a:avLst/>
          </a:prstGeom>
        </p:spPr>
      </p:pic>
      <p:pic>
        <p:nvPicPr>
          <p:cNvPr id="72" name="Picture 71" descr="Chart, pie chart&#10;&#10;Description automatically generated">
            <a:extLst>
              <a:ext uri="{FF2B5EF4-FFF2-40B4-BE49-F238E27FC236}">
                <a16:creationId xmlns:a16="http://schemas.microsoft.com/office/drawing/2014/main" id="{09DCB5BE-7DE4-4F6C-A0C0-3F674D25A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49" y="5929529"/>
            <a:ext cx="1173857" cy="1173857"/>
          </a:xfrm>
          <a:prstGeom prst="rect">
            <a:avLst/>
          </a:prstGeom>
        </p:spPr>
      </p:pic>
      <p:pic>
        <p:nvPicPr>
          <p:cNvPr id="75" name="Picture 74" descr="Chart, pie chart&#10;&#10;Description automatically generated">
            <a:extLst>
              <a:ext uri="{FF2B5EF4-FFF2-40B4-BE49-F238E27FC236}">
                <a16:creationId xmlns:a16="http://schemas.microsoft.com/office/drawing/2014/main" id="{4A819FC2-E653-43F8-BEFC-4808EF757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49" y="5897575"/>
            <a:ext cx="1162584" cy="1162584"/>
          </a:xfrm>
          <a:prstGeom prst="rect">
            <a:avLst/>
          </a:prstGeom>
        </p:spPr>
      </p:pic>
      <p:pic>
        <p:nvPicPr>
          <p:cNvPr id="86" name="Picture 85" descr="Chart&#10;&#10;Description automatically generated with low confidence">
            <a:extLst>
              <a:ext uri="{FF2B5EF4-FFF2-40B4-BE49-F238E27FC236}">
                <a16:creationId xmlns:a16="http://schemas.microsoft.com/office/drawing/2014/main" id="{28EFB4E6-C7A0-45A1-A37B-102B6035AC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08" y="2295989"/>
            <a:ext cx="2488689" cy="2488689"/>
          </a:xfrm>
          <a:prstGeom prst="rect">
            <a:avLst/>
          </a:prstGeom>
        </p:spPr>
      </p:pic>
      <p:pic>
        <p:nvPicPr>
          <p:cNvPr id="107" name="Picture 106" descr="Map&#10;&#10;Description automatically generated">
            <a:extLst>
              <a:ext uri="{FF2B5EF4-FFF2-40B4-BE49-F238E27FC236}">
                <a16:creationId xmlns:a16="http://schemas.microsoft.com/office/drawing/2014/main" id="{B97AE98A-4239-4E59-8331-F7198AEE4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8" y="2295989"/>
            <a:ext cx="2488689" cy="2488689"/>
          </a:xfrm>
          <a:prstGeom prst="rect">
            <a:avLst/>
          </a:prstGeom>
        </p:spPr>
      </p:pic>
      <p:pic>
        <p:nvPicPr>
          <p:cNvPr id="134" name="Picture 133" descr="Chart, pie chart&#10;&#10;Description automatically generated">
            <a:extLst>
              <a:ext uri="{FF2B5EF4-FFF2-40B4-BE49-F238E27FC236}">
                <a16:creationId xmlns:a16="http://schemas.microsoft.com/office/drawing/2014/main" id="{937EC337-9EE1-4F1A-8B5F-A93CA2C3A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13" y="7063455"/>
            <a:ext cx="1173857" cy="1173857"/>
          </a:xfrm>
          <a:prstGeom prst="rect">
            <a:avLst/>
          </a:prstGeom>
        </p:spPr>
      </p:pic>
      <p:pic>
        <p:nvPicPr>
          <p:cNvPr id="135" name="Picture 134" descr="Chart, pie chart&#10;&#10;Description automatically generated">
            <a:extLst>
              <a:ext uri="{FF2B5EF4-FFF2-40B4-BE49-F238E27FC236}">
                <a16:creationId xmlns:a16="http://schemas.microsoft.com/office/drawing/2014/main" id="{84787120-FABB-443F-BBBC-533E122C4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97" y="7016247"/>
            <a:ext cx="1162584" cy="1162584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3B54262C-6907-4FCC-A0C9-5B1CBBDD6EAC}"/>
              </a:ext>
            </a:extLst>
          </p:cNvPr>
          <p:cNvSpPr txBox="1"/>
          <p:nvPr/>
        </p:nvSpPr>
        <p:spPr>
          <a:xfrm>
            <a:off x="493875" y="2295989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(b)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D20BEE5-CFB9-45DD-A13E-85D953286994}"/>
              </a:ext>
            </a:extLst>
          </p:cNvPr>
          <p:cNvSpPr txBox="1"/>
          <p:nvPr/>
        </p:nvSpPr>
        <p:spPr>
          <a:xfrm>
            <a:off x="493875" y="4840713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(c)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AE7B75-92C7-4DE3-B2BC-0A31DAAD0910}"/>
              </a:ext>
            </a:extLst>
          </p:cNvPr>
          <p:cNvSpPr txBox="1"/>
          <p:nvPr/>
        </p:nvSpPr>
        <p:spPr>
          <a:xfrm>
            <a:off x="491727" y="5952799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(d)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DA1F6A8-DF72-4A0A-8498-6A74F50F5B9E}"/>
              </a:ext>
            </a:extLst>
          </p:cNvPr>
          <p:cNvSpPr txBox="1"/>
          <p:nvPr/>
        </p:nvSpPr>
        <p:spPr>
          <a:xfrm>
            <a:off x="498048" y="7077660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(e)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A2975B6F-3B95-45B6-86FB-CD0E5746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538" y="7103075"/>
            <a:ext cx="1614194" cy="10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9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5F686403-73C7-41B7-94F5-1462DDC3DFBF}"/>
              </a:ext>
            </a:extLst>
          </p:cNvPr>
          <p:cNvSpPr/>
          <p:nvPr/>
        </p:nvSpPr>
        <p:spPr>
          <a:xfrm>
            <a:off x="-1" y="-293934"/>
            <a:ext cx="7559676" cy="11228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hart, table&#10;&#10;Description automatically generated">
            <a:extLst>
              <a:ext uri="{FF2B5EF4-FFF2-40B4-BE49-F238E27FC236}">
                <a16:creationId xmlns:a16="http://schemas.microsoft.com/office/drawing/2014/main" id="{23AAFD20-88A8-4705-9A05-A35B2AE5E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978"/>
            <a:ext cx="7559675" cy="60463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B577E8-393B-4A74-A674-22BCB5C5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05" y="5361118"/>
            <a:ext cx="3618015" cy="3147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53C226-226C-4E6B-90CB-5713D5761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05" y="8401583"/>
            <a:ext cx="2406118" cy="2406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76C40-0FD1-4DA8-83C2-C738DC449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84" y="8433809"/>
            <a:ext cx="2406119" cy="2406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2052DD-105A-4D52-81C0-135E630A3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607" y="5365972"/>
            <a:ext cx="3618015" cy="3144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552C8-74D2-4E4B-8151-93BADEAA9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1" y="8484133"/>
            <a:ext cx="2406118" cy="24061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FAB2A80-A75B-455C-BAF4-14024F9E2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09" y="8484133"/>
            <a:ext cx="2406118" cy="24061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24C73CB-2ADF-4B5E-9A32-790AFF7C2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975" y="8484609"/>
            <a:ext cx="2406119" cy="24061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8BF5CF-E003-44F5-8D8A-A0D353DAA734}"/>
              </a:ext>
            </a:extLst>
          </p:cNvPr>
          <p:cNvSpPr txBox="1"/>
          <p:nvPr/>
        </p:nvSpPr>
        <p:spPr>
          <a:xfrm>
            <a:off x="204607" y="1061325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Corr. &gt; 0.05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DEF56E0-DFBC-41F6-9B13-9558F5C2551D}"/>
              </a:ext>
            </a:extLst>
          </p:cNvPr>
          <p:cNvSpPr txBox="1"/>
          <p:nvPr/>
        </p:nvSpPr>
        <p:spPr>
          <a:xfrm>
            <a:off x="2644907" y="1061325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Corr. &gt; 0.1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64E4F1-0B51-42D2-AEE6-E94901DBBE4A}"/>
              </a:ext>
            </a:extLst>
          </p:cNvPr>
          <p:cNvSpPr txBox="1"/>
          <p:nvPr/>
        </p:nvSpPr>
        <p:spPr>
          <a:xfrm>
            <a:off x="5075596" y="10613251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Corr. &gt; 0.2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5EEEA7-E864-445C-90BF-D47C41744A96}"/>
              </a:ext>
            </a:extLst>
          </p:cNvPr>
          <p:cNvSpPr txBox="1"/>
          <p:nvPr/>
        </p:nvSpPr>
        <p:spPr>
          <a:xfrm>
            <a:off x="-5523" y="8391474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898D22-E154-485D-9A2C-3BF5C501AB3D}"/>
              </a:ext>
            </a:extLst>
          </p:cNvPr>
          <p:cNvSpPr txBox="1"/>
          <p:nvPr/>
        </p:nvSpPr>
        <p:spPr>
          <a:xfrm>
            <a:off x="18484" y="5268418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3291E4-CEAE-4CEC-A9BD-D76D627D904F}"/>
              </a:ext>
            </a:extLst>
          </p:cNvPr>
          <p:cNvSpPr txBox="1"/>
          <p:nvPr/>
        </p:nvSpPr>
        <p:spPr>
          <a:xfrm>
            <a:off x="3763679" y="527456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349A102-4671-42D7-A925-3A5034018697}"/>
              </a:ext>
            </a:extLst>
          </p:cNvPr>
          <p:cNvSpPr txBox="1"/>
          <p:nvPr/>
        </p:nvSpPr>
        <p:spPr>
          <a:xfrm>
            <a:off x="0" y="-29393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C10688-1C6E-4CF3-83C1-22E55DCADEF9}"/>
              </a:ext>
            </a:extLst>
          </p:cNvPr>
          <p:cNvSpPr txBox="1"/>
          <p:nvPr/>
        </p:nvSpPr>
        <p:spPr>
          <a:xfrm>
            <a:off x="488950" y="7357856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</a:t>
            </a:r>
            <a:r>
              <a:rPr lang="en-US" sz="1400" i="1" dirty="0" err="1"/>
              <a:t>baumannii</a:t>
            </a:r>
            <a:endParaRPr lang="en-US" sz="1400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7DFCA2-5641-4A9D-897C-3D07E304EF10}"/>
              </a:ext>
            </a:extLst>
          </p:cNvPr>
          <p:cNvSpPr txBox="1"/>
          <p:nvPr/>
        </p:nvSpPr>
        <p:spPr>
          <a:xfrm>
            <a:off x="4104570" y="7363216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</a:t>
            </a:r>
            <a:r>
              <a:rPr lang="en-US" sz="1400" i="1" dirty="0" err="1"/>
              <a:t>xylosoxidans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148047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D6786F-693E-4678-BD7B-73DB742A8D5A}"/>
              </a:ext>
            </a:extLst>
          </p:cNvPr>
          <p:cNvSpPr/>
          <p:nvPr/>
        </p:nvSpPr>
        <p:spPr>
          <a:xfrm>
            <a:off x="7268" y="181134"/>
            <a:ext cx="7552406" cy="7870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D5B8783B-A37C-42BD-B524-1B8090925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24"/>
            <a:ext cx="7559675" cy="4198769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65C359CC-47A9-4B73-8031-ADA87838A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27" y="4445620"/>
            <a:ext cx="3606008" cy="3606008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9994D82-081B-4110-9870-B523309D0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10" y="4426370"/>
            <a:ext cx="3606008" cy="3606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8E239C-2968-4132-9B99-3EDCBEB7F6BF}"/>
              </a:ext>
            </a:extLst>
          </p:cNvPr>
          <p:cNvSpPr txBox="1"/>
          <p:nvPr/>
        </p:nvSpPr>
        <p:spPr>
          <a:xfrm>
            <a:off x="-54870" y="69579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F16A3-ADC0-4954-A009-20CFD73BEA56}"/>
              </a:ext>
            </a:extLst>
          </p:cNvPr>
          <p:cNvSpPr txBox="1"/>
          <p:nvPr/>
        </p:nvSpPr>
        <p:spPr>
          <a:xfrm>
            <a:off x="7268" y="4365143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62DB2-A61B-49C5-B0A3-72A567313077}"/>
              </a:ext>
            </a:extLst>
          </p:cNvPr>
          <p:cNvSpPr txBox="1"/>
          <p:nvPr/>
        </p:nvSpPr>
        <p:spPr>
          <a:xfrm>
            <a:off x="3809840" y="4389471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B7738D-D3BA-4880-AFCB-DC6CF8829881}"/>
              </a:ext>
            </a:extLst>
          </p:cNvPr>
          <p:cNvSpPr txBox="1"/>
          <p:nvPr/>
        </p:nvSpPr>
        <p:spPr>
          <a:xfrm>
            <a:off x="6566768" y="4526906"/>
            <a:ext cx="944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L. </a:t>
            </a:r>
            <a:r>
              <a:rPr lang="en-US" sz="1200" b="1" i="1" dirty="0" err="1"/>
              <a:t>crispatus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652231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</TotalTime>
  <Words>260</Words>
  <Application>Microsoft Office PowerPoint</Application>
  <PresentationFormat>Custom</PresentationFormat>
  <Paragraphs>102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Cedric Tan</dc:creator>
  <cp:lastModifiedBy>Cedric Tan</cp:lastModifiedBy>
  <cp:revision>115</cp:revision>
  <dcterms:created xsi:type="dcterms:W3CDTF">2022-03-11T03:42:19Z</dcterms:created>
  <dcterms:modified xsi:type="dcterms:W3CDTF">2022-03-17T08:59:39Z</dcterms:modified>
</cp:coreProperties>
</file>